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720" r:id="rId1"/>
  </p:sldMasterIdLst>
  <p:notesMasterIdLst>
    <p:notesMasterId r:id="rId9"/>
  </p:notesMasterIdLst>
  <p:handoutMasterIdLst>
    <p:handoutMasterId r:id="rId10"/>
  </p:handoutMasterIdLst>
  <p:sldIdLst>
    <p:sldId id="256" r:id="rId2"/>
    <p:sldId id="258" r:id="rId3"/>
    <p:sldId id="268" r:id="rId4"/>
    <p:sldId id="269" r:id="rId5"/>
    <p:sldId id="273" r:id="rId6"/>
    <p:sldId id="266" r:id="rId7"/>
    <p:sldId id="265" r:id="rId8"/>
  </p:sldIdLst>
  <p:sldSz cx="9144000" cy="5143500" type="screen16x9"/>
  <p:notesSz cx="7010400" cy="92964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D702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91" d="100"/>
          <a:sy n="91" d="100"/>
        </p:scale>
        <p:origin x="786" y="9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fld id="{2A987C74-9B87-48EA-87DB-3B4D90FDA6FB}" type="datetimeFigureOut">
              <a:rPr lang="en-US"/>
              <a:pPr/>
              <a:t>1/9/2019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fld id="{2FE243B3-82BB-4A78-A2EC-1AD13E38281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012466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fld id="{67C89A40-44CF-42AA-958E-E1A8E8771DA0}" type="datetimeFigureOut">
              <a:rPr lang="en-US"/>
              <a:pPr/>
              <a:t>1/9/2019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fld id="{6CEFA303-CB5F-46FD-B8A6-E8FADA7427A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99338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2BA66D-5D11-4248-980D-23341100A154}" type="slidenum">
              <a:rPr lang="en-US" altLang="en-US" smtClean="0"/>
              <a:pPr/>
              <a:t>6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5961268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439956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478853" y="304073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BDF7AE9-8E12-43B1-A72D-46598C370B62}" type="datetime1">
              <a:rPr lang="en-US"/>
              <a:pPr/>
              <a:t>1/9/2019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900"/>
            </a:lvl1pPr>
          </a:lstStyle>
          <a:p>
            <a:pPr>
              <a:defRPr/>
            </a:pPr>
            <a:r>
              <a:rPr lang="en-US"/>
              <a:t>www.ucps.k12.nc.us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900"/>
            </a:lvl1pPr>
          </a:lstStyle>
          <a:p>
            <a:fld id="{7CF90BB2-41B0-4945-B384-F2F41C3208E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4397048"/>
      </p:ext>
    </p:extLst>
  </p:cSld>
  <p:clrMapOvr>
    <a:masterClrMapping/>
  </p:clrMapOvr>
  <p:transition advClick="0" advTm="1000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2803D17-98E3-463B-B5A7-D9AB1E9D8CC7}" type="datetime1">
              <a:rPr lang="en-US"/>
              <a:pPr/>
              <a:t>1/9/2019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900"/>
            </a:lvl1pPr>
          </a:lstStyle>
          <a:p>
            <a:pPr>
              <a:defRPr/>
            </a:pPr>
            <a:r>
              <a:rPr lang="en-US"/>
              <a:t>www.ucps.k12.nc.us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900"/>
            </a:lvl1pPr>
          </a:lstStyle>
          <a:p>
            <a:fld id="{FE2AC09F-B5EF-4866-86C5-7DCF1C9D4E5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4604485"/>
      </p:ext>
    </p:extLst>
  </p:cSld>
  <p:clrMapOvr>
    <a:masterClrMapping/>
  </p:clrMapOvr>
  <p:transition advClick="0" advTm="1000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F53FB6B-51D4-4F5F-ACED-6790E06E0F27}" type="datetime1">
              <a:rPr lang="en-US"/>
              <a:pPr/>
              <a:t>1/9/2019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900"/>
            </a:lvl1pPr>
          </a:lstStyle>
          <a:p>
            <a:pPr>
              <a:defRPr/>
            </a:pPr>
            <a:r>
              <a:rPr lang="en-US"/>
              <a:t>www.ucps.k12.nc.us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900"/>
            </a:lvl1pPr>
          </a:lstStyle>
          <a:p>
            <a:fld id="{E3CC56FA-1C8F-436D-85AE-AD43775E57E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4313259"/>
      </p:ext>
    </p:extLst>
  </p:cSld>
  <p:clrMapOvr>
    <a:masterClrMapping/>
  </p:clrMapOvr>
  <p:transition advClick="0" advTm="1000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439956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78853" y="304076"/>
            <a:ext cx="8229600" cy="8572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326C27A-9B41-4F57-B6F0-2142E65769A6}" type="datetime1">
              <a:rPr lang="en-US"/>
              <a:pPr/>
              <a:t>1/9/2019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900"/>
            </a:lvl1pPr>
          </a:lstStyle>
          <a:p>
            <a:pPr>
              <a:defRPr/>
            </a:pPr>
            <a:r>
              <a:rPr lang="en-US"/>
              <a:t>www.ucps.k12.nc.us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900"/>
            </a:lvl1pPr>
          </a:lstStyle>
          <a:p>
            <a:fld id="{01338646-C44E-4FE7-A8E0-48EBB5814CD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0946647"/>
      </p:ext>
    </p:extLst>
  </p:cSld>
  <p:clrMapOvr>
    <a:masterClrMapping/>
  </p:clrMapOvr>
  <p:transition advClick="0" advTm="1000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BD8A0B8-D885-44B0-A504-25A003AF491B}" type="datetime1">
              <a:rPr lang="en-US"/>
              <a:pPr/>
              <a:t>1/9/2019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900"/>
            </a:lvl1pPr>
          </a:lstStyle>
          <a:p>
            <a:pPr>
              <a:defRPr/>
            </a:pPr>
            <a:r>
              <a:rPr lang="en-US"/>
              <a:t>www.ucps.k12.nc.us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900"/>
            </a:lvl1pPr>
          </a:lstStyle>
          <a:p>
            <a:fld id="{8F09332E-FB7C-47B6-B10C-412EEFC35FA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2740105"/>
      </p:ext>
    </p:extLst>
  </p:cSld>
  <p:clrMapOvr>
    <a:masterClrMapping/>
  </p:clrMapOvr>
  <p:transition advClick="0" advTm="1000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7114" y="1125503"/>
            <a:ext cx="7772400" cy="1667859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57114" y="646665"/>
            <a:ext cx="7772400" cy="478838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08A7DD9-F375-4AEF-A760-4659450273BF}" type="datetime1">
              <a:rPr lang="en-US"/>
              <a:pPr/>
              <a:t>1/9/2019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900"/>
            </a:lvl1pPr>
          </a:lstStyle>
          <a:p>
            <a:pPr>
              <a:defRPr/>
            </a:pPr>
            <a:r>
              <a:rPr lang="en-US"/>
              <a:t>www.ucps.k12.nc.us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900"/>
            </a:lvl1pPr>
          </a:lstStyle>
          <a:p>
            <a:fld id="{B781C2CE-2205-47A3-BA71-A0172B6C39C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5933000"/>
      </p:ext>
    </p:extLst>
  </p:cSld>
  <p:clrMapOvr>
    <a:masterClrMapping/>
  </p:clrMapOvr>
  <p:transition advClick="0" advTm="1000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84BE710-67C8-45D7-8B6E-74E2FD26A892}" type="datetime1">
              <a:rPr lang="en-US"/>
              <a:pPr/>
              <a:t>1/9/2019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900"/>
            </a:lvl1pPr>
          </a:lstStyle>
          <a:p>
            <a:pPr>
              <a:defRPr/>
            </a:pPr>
            <a:r>
              <a:rPr lang="en-US"/>
              <a:t>www.ucps.k12.nc.us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900"/>
            </a:lvl1pPr>
          </a:lstStyle>
          <a:p>
            <a:fld id="{61BEB44E-35F5-43E4-8017-6EFB23B5226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0664330"/>
      </p:ext>
    </p:extLst>
  </p:cSld>
  <p:clrMapOvr>
    <a:masterClrMapping/>
  </p:clrMapOvr>
  <p:transition advClick="0" advTm="1000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8853" y="304076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92D5ACA-399E-4571-8E48-F78BA88A7E5F}" type="datetime1">
              <a:rPr lang="en-US"/>
              <a:pPr/>
              <a:t>1/9/2019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900"/>
            </a:lvl1pPr>
          </a:lstStyle>
          <a:p>
            <a:pPr>
              <a:defRPr/>
            </a:pPr>
            <a:r>
              <a:rPr lang="en-US"/>
              <a:t>www.ucps.k12.nc.us 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900"/>
            </a:lvl1pPr>
          </a:lstStyle>
          <a:p>
            <a:fld id="{156ACED3-6CF1-4E41-908A-DD75FB2A979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8477634"/>
      </p:ext>
    </p:extLst>
  </p:cSld>
  <p:clrMapOvr>
    <a:masterClrMapping/>
  </p:clrMapOvr>
  <p:transition advClick="0" advTm="1000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9D28B53-5DCF-4908-9C1A-D0F2BEDA17B4}" type="datetime1">
              <a:rPr lang="en-US"/>
              <a:pPr/>
              <a:t>1/9/2019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900"/>
            </a:lvl1pPr>
          </a:lstStyle>
          <a:p>
            <a:pPr>
              <a:defRPr/>
            </a:pPr>
            <a:r>
              <a:rPr lang="en-US"/>
              <a:t>www.ucps.k12.nc.us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900"/>
            </a:lvl1pPr>
          </a:lstStyle>
          <a:p>
            <a:fld id="{5323ED2D-BC20-4150-BCC4-7EF6A869D2E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3486625"/>
      </p:ext>
    </p:extLst>
  </p:cSld>
  <p:clrMapOvr>
    <a:masterClrMapping/>
  </p:clrMapOvr>
  <p:transition advClick="0" advTm="1000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5897676-5239-4A1D-82BF-569ECC2CA4C1}" type="datetime1">
              <a:rPr lang="en-US"/>
              <a:pPr/>
              <a:t>1/9/2019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900"/>
            </a:lvl1pPr>
          </a:lstStyle>
          <a:p>
            <a:pPr>
              <a:defRPr/>
            </a:pPr>
            <a:r>
              <a:rPr lang="en-US"/>
              <a:t>www.ucps.k12.nc.us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900"/>
            </a:lvl1pPr>
          </a:lstStyle>
          <a:p>
            <a:fld id="{2E532377-E869-4339-83F7-CA0A789E773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205854"/>
      </p:ext>
    </p:extLst>
  </p:cSld>
  <p:clrMapOvr>
    <a:masterClrMapping/>
  </p:clrMapOvr>
  <p:transition advClick="0" advTm="1000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624706"/>
            <a:ext cx="3008313" cy="871538"/>
          </a:xfrm>
        </p:spPr>
        <p:txBody>
          <a:bodyPr anchor="b"/>
          <a:lstStyle>
            <a:lvl1pPr algn="l">
              <a:defRPr sz="2000" b="1">
                <a:solidFill>
                  <a:srgbClr val="7F7F7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624706"/>
            <a:ext cx="5111750" cy="396991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523044"/>
            <a:ext cx="3008313" cy="307157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8CB8CAD-64F2-4849-8ECB-FFA4EA77ED8C}" type="datetime1">
              <a:rPr lang="en-US"/>
              <a:pPr/>
              <a:t>1/9/2019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900"/>
            </a:lvl1pPr>
          </a:lstStyle>
          <a:p>
            <a:pPr>
              <a:defRPr/>
            </a:pPr>
            <a:r>
              <a:rPr lang="en-US"/>
              <a:t>www.ucps.k12.nc.us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900"/>
            </a:lvl1pPr>
          </a:lstStyle>
          <a:p>
            <a:fld id="{06EF31CD-1F87-4355-A7CB-46F97F786E0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1737379"/>
      </p:ext>
    </p:extLst>
  </p:cSld>
  <p:clrMapOvr>
    <a:masterClrMapping/>
  </p:clrMapOvr>
  <p:transition advClick="0" advTm="1000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E8B511A-7488-4911-99E1-CE4C1EB78035}" type="datetime1">
              <a:rPr lang="en-US"/>
              <a:pPr/>
              <a:t>1/9/2019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900"/>
            </a:lvl1pPr>
          </a:lstStyle>
          <a:p>
            <a:pPr>
              <a:defRPr/>
            </a:pPr>
            <a:r>
              <a:rPr lang="en-US"/>
              <a:t>www.ucps.k12.nc.us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900"/>
            </a:lvl1pPr>
          </a:lstStyle>
          <a:p>
            <a:fld id="{57C10327-0180-4737-B10A-4A1CCB67EC8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2453724"/>
      </p:ext>
    </p:extLst>
  </p:cSld>
  <p:clrMapOvr>
    <a:masterClrMapping/>
  </p:clrMapOvr>
  <p:transition advClick="0" advTm="1000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-36513" y="-46038"/>
            <a:ext cx="300038" cy="1208088"/>
          </a:xfrm>
          <a:prstGeom prst="rect">
            <a:avLst/>
          </a:prstGeom>
          <a:solidFill>
            <a:srgbClr val="BFBFBF"/>
          </a:solidFill>
          <a:ln>
            <a:noFill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9425" y="304800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200150"/>
            <a:ext cx="8229600" cy="339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4637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900">
                <a:solidFill>
                  <a:srgbClr val="898989"/>
                </a:solidFill>
              </a:defRPr>
            </a:lvl1pPr>
          </a:lstStyle>
          <a:p>
            <a:fld id="{875E1147-4FD8-4141-B0F7-70626C37F30C}" type="datetime1">
              <a:rPr lang="en-US"/>
              <a:pPr/>
              <a:t>1/9/2019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554663" y="4783138"/>
            <a:ext cx="2895600" cy="273050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www.ucps.k12.nc.us</a:t>
            </a:r>
          </a:p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4637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100" b="1" i="1">
                <a:solidFill>
                  <a:srgbClr val="D9D9D9"/>
                </a:solidFill>
                <a:latin typeface="Arial Black" pitchFamily="34" charset="0"/>
              </a:defRPr>
            </a:lvl1pPr>
          </a:lstStyle>
          <a:p>
            <a:fld id="{536213C6-8500-4EC5-ACAB-D3974BAAE612}" type="slidenum">
              <a:rPr lang="en-US"/>
              <a:pPr/>
              <a:t>‹#›</a:t>
            </a:fld>
            <a:endParaRPr lang="en-US"/>
          </a:p>
        </p:txBody>
      </p:sp>
      <p:pic>
        <p:nvPicPr>
          <p:cNvPr id="1032" name="Picture 8" descr="UCPS_Logo_White_GIG_Tagline.eps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70750" y="42863"/>
            <a:ext cx="1457325" cy="401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-247650" y="136525"/>
            <a:ext cx="9528175" cy="431800"/>
          </a:xfrm>
          <a:prstGeom prst="rect">
            <a:avLst/>
          </a:prstGeom>
          <a:solidFill>
            <a:srgbClr val="4F6228"/>
          </a:solidFill>
          <a:ln>
            <a:noFill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lt1"/>
              </a:solidFill>
              <a:latin typeface="+mn-lt"/>
              <a:ea typeface="+mn-ea"/>
            </a:endParaRPr>
          </a:p>
        </p:txBody>
      </p:sp>
      <p:pic>
        <p:nvPicPr>
          <p:cNvPr id="1034" name="Picture 11" descr="UCPS_Logo_White_GIG_Tagline.eps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26401" b="26401"/>
          <a:stretch>
            <a:fillRect/>
          </a:stretch>
        </p:blipFill>
        <p:spPr bwMode="auto">
          <a:xfrm>
            <a:off x="555625" y="114300"/>
            <a:ext cx="1195388" cy="403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Rectangle 15"/>
          <p:cNvSpPr/>
          <p:nvPr/>
        </p:nvSpPr>
        <p:spPr>
          <a:xfrm>
            <a:off x="6680200" y="4878388"/>
            <a:ext cx="71438" cy="69850"/>
          </a:xfrm>
          <a:prstGeom prst="rect">
            <a:avLst/>
          </a:prstGeom>
          <a:solidFill>
            <a:schemeClr val="accent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6854825" y="4878388"/>
            <a:ext cx="73025" cy="69850"/>
          </a:xfrm>
          <a:prstGeom prst="rect">
            <a:avLst/>
          </a:prstGeom>
          <a:solidFill>
            <a:schemeClr val="accent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7031038" y="4878388"/>
            <a:ext cx="73025" cy="69850"/>
          </a:xfrm>
          <a:prstGeom prst="rect">
            <a:avLst/>
          </a:prstGeom>
          <a:solidFill>
            <a:schemeClr val="accent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7199313" y="4878388"/>
            <a:ext cx="71437" cy="69850"/>
          </a:xfrm>
          <a:prstGeom prst="rect">
            <a:avLst/>
          </a:prstGeom>
          <a:solidFill>
            <a:schemeClr val="accent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-36513" y="4976813"/>
            <a:ext cx="9180513" cy="166687"/>
          </a:xfrm>
          <a:prstGeom prst="rect">
            <a:avLst/>
          </a:prstGeom>
          <a:solidFill>
            <a:srgbClr val="F79646"/>
          </a:solidFill>
          <a:ln>
            <a:noFill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1040" name="TextBox 2"/>
          <p:cNvSpPr txBox="1">
            <a:spLocks noChangeArrowheads="1"/>
          </p:cNvSpPr>
          <p:nvPr/>
        </p:nvSpPr>
        <p:spPr bwMode="auto">
          <a:xfrm>
            <a:off x="5661025" y="271463"/>
            <a:ext cx="321945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r" eaLnBrk="1" hangingPunct="1"/>
            <a:r>
              <a:rPr lang="en-US" sz="1000" dirty="0" smtClean="0">
                <a:solidFill>
                  <a:schemeClr val="bg1"/>
                </a:solidFill>
              </a:rPr>
              <a:t>Growing</a:t>
            </a:r>
            <a:r>
              <a:rPr lang="en-US" sz="1000" baseline="0" dirty="0" smtClean="0">
                <a:solidFill>
                  <a:schemeClr val="bg1"/>
                </a:solidFill>
              </a:rPr>
              <a:t> Possibilities.</a:t>
            </a:r>
            <a:endParaRPr lang="en-US" sz="1000" dirty="0">
              <a:solidFill>
                <a:schemeClr val="bg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2" r:id="rId1"/>
    <p:sldLayoutId id="2147483793" r:id="rId2"/>
    <p:sldLayoutId id="2147483794" r:id="rId3"/>
    <p:sldLayoutId id="2147483795" r:id="rId4"/>
    <p:sldLayoutId id="2147483796" r:id="rId5"/>
    <p:sldLayoutId id="2147483797" r:id="rId6"/>
    <p:sldLayoutId id="2147483798" r:id="rId7"/>
    <p:sldLayoutId id="2147483799" r:id="rId8"/>
    <p:sldLayoutId id="2147483800" r:id="rId9"/>
    <p:sldLayoutId id="2147483801" r:id="rId10"/>
    <p:sldLayoutId id="2147483802" r:id="rId11"/>
    <p:sldLayoutId id="2147483803" r:id="rId12"/>
  </p:sldLayoutIdLst>
  <p:transition advClick="0" advTm="10000"/>
  <p:timing>
    <p:tnLst>
      <p:par>
        <p:cTn id="1" dur="indefinite" restart="never" nodeType="tmRoot"/>
      </p:par>
    </p:tnLst>
  </p:timing>
  <p:hf hdr="0" dt="0"/>
  <p:txStyles>
    <p:titleStyle>
      <a:lvl1pPr algn="l" defTabSz="457200" rtl="0" eaLnBrk="1" fontAlgn="base" hangingPunct="1">
        <a:spcBef>
          <a:spcPct val="0"/>
        </a:spcBef>
        <a:spcAft>
          <a:spcPct val="0"/>
        </a:spcAft>
        <a:defRPr sz="2000" kern="1200" cap="all">
          <a:solidFill>
            <a:srgbClr val="4F6228"/>
          </a:solidFill>
          <a:latin typeface="+mj-lt"/>
          <a:ea typeface="ＭＳ Ｐゴシック" charset="0"/>
          <a:cs typeface="ＭＳ Ｐゴシック" charset="0"/>
        </a:defRPr>
      </a:lvl1pPr>
      <a:lvl2pPr algn="l" defTabSz="457200" rtl="0" eaLnBrk="1" fontAlgn="base" hangingPunct="1">
        <a:spcBef>
          <a:spcPct val="0"/>
        </a:spcBef>
        <a:spcAft>
          <a:spcPct val="0"/>
        </a:spcAft>
        <a:defRPr sz="2000">
          <a:solidFill>
            <a:srgbClr val="4F6228"/>
          </a:solidFill>
          <a:latin typeface="Arial Black" charset="0"/>
          <a:ea typeface="ＭＳ Ｐゴシック" charset="0"/>
          <a:cs typeface="ＭＳ Ｐゴシック" charset="0"/>
        </a:defRPr>
      </a:lvl2pPr>
      <a:lvl3pPr algn="l" defTabSz="457200" rtl="0" eaLnBrk="1" fontAlgn="base" hangingPunct="1">
        <a:spcBef>
          <a:spcPct val="0"/>
        </a:spcBef>
        <a:spcAft>
          <a:spcPct val="0"/>
        </a:spcAft>
        <a:defRPr sz="2000">
          <a:solidFill>
            <a:srgbClr val="4F6228"/>
          </a:solidFill>
          <a:latin typeface="Arial Black" charset="0"/>
          <a:ea typeface="ＭＳ Ｐゴシック" charset="0"/>
          <a:cs typeface="ＭＳ Ｐゴシック" charset="0"/>
        </a:defRPr>
      </a:lvl3pPr>
      <a:lvl4pPr algn="l" defTabSz="457200" rtl="0" eaLnBrk="1" fontAlgn="base" hangingPunct="1">
        <a:spcBef>
          <a:spcPct val="0"/>
        </a:spcBef>
        <a:spcAft>
          <a:spcPct val="0"/>
        </a:spcAft>
        <a:defRPr sz="2000">
          <a:solidFill>
            <a:srgbClr val="4F6228"/>
          </a:solidFill>
          <a:latin typeface="Arial Black" charset="0"/>
          <a:ea typeface="ＭＳ Ｐゴシック" charset="0"/>
          <a:cs typeface="ＭＳ Ｐゴシック" charset="0"/>
        </a:defRPr>
      </a:lvl4pPr>
      <a:lvl5pPr algn="l" defTabSz="457200" rtl="0" eaLnBrk="1" fontAlgn="base" hangingPunct="1">
        <a:spcBef>
          <a:spcPct val="0"/>
        </a:spcBef>
        <a:spcAft>
          <a:spcPct val="0"/>
        </a:spcAft>
        <a:defRPr sz="2000">
          <a:solidFill>
            <a:srgbClr val="4F6228"/>
          </a:solidFill>
          <a:latin typeface="Arial Black" charset="0"/>
          <a:ea typeface="ＭＳ Ｐゴシック" charset="0"/>
          <a:cs typeface="ＭＳ Ｐゴシック" charset="0"/>
        </a:defRPr>
      </a:lvl5pPr>
      <a:lvl6pPr marL="457200" algn="l" defTabSz="457200" rtl="0" eaLnBrk="1" fontAlgn="base" hangingPunct="1">
        <a:spcBef>
          <a:spcPct val="0"/>
        </a:spcBef>
        <a:spcAft>
          <a:spcPct val="0"/>
        </a:spcAft>
        <a:defRPr sz="2000">
          <a:solidFill>
            <a:srgbClr val="4F6228"/>
          </a:solidFill>
          <a:latin typeface="Arial Black" charset="0"/>
          <a:ea typeface="ＭＳ Ｐゴシック" charset="0"/>
          <a:cs typeface="ＭＳ Ｐゴシック" charset="0"/>
        </a:defRPr>
      </a:lvl6pPr>
      <a:lvl7pPr marL="914400" algn="l" defTabSz="457200" rtl="0" eaLnBrk="1" fontAlgn="base" hangingPunct="1">
        <a:spcBef>
          <a:spcPct val="0"/>
        </a:spcBef>
        <a:spcAft>
          <a:spcPct val="0"/>
        </a:spcAft>
        <a:defRPr sz="2000">
          <a:solidFill>
            <a:srgbClr val="4F6228"/>
          </a:solidFill>
          <a:latin typeface="Arial Black" charset="0"/>
          <a:ea typeface="ＭＳ Ｐゴシック" charset="0"/>
          <a:cs typeface="ＭＳ Ｐゴシック" charset="0"/>
        </a:defRPr>
      </a:lvl7pPr>
      <a:lvl8pPr marL="1371600" algn="l" defTabSz="457200" rtl="0" eaLnBrk="1" fontAlgn="base" hangingPunct="1">
        <a:spcBef>
          <a:spcPct val="0"/>
        </a:spcBef>
        <a:spcAft>
          <a:spcPct val="0"/>
        </a:spcAft>
        <a:defRPr sz="2000">
          <a:solidFill>
            <a:srgbClr val="4F6228"/>
          </a:solidFill>
          <a:latin typeface="Arial Black" charset="0"/>
          <a:ea typeface="ＭＳ Ｐゴシック" charset="0"/>
          <a:cs typeface="ＭＳ Ｐゴシック" charset="0"/>
        </a:defRPr>
      </a:lvl8pPr>
      <a:lvl9pPr marL="1828800" algn="l" defTabSz="457200" rtl="0" eaLnBrk="1" fontAlgn="base" hangingPunct="1">
        <a:spcBef>
          <a:spcPct val="0"/>
        </a:spcBef>
        <a:spcAft>
          <a:spcPct val="0"/>
        </a:spcAft>
        <a:defRPr sz="2000">
          <a:solidFill>
            <a:srgbClr val="4F6228"/>
          </a:solidFill>
          <a:latin typeface="Arial Black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3200" b="1" kern="1200">
          <a:solidFill>
            <a:srgbClr val="7F7F7F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rgbClr val="4F6228"/>
          </a:solidFill>
          <a:latin typeface="+mn-lt"/>
          <a:ea typeface="ＭＳ Ｐゴシック" charset="0"/>
          <a:cs typeface="+mn-cs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rgbClr val="4F6228"/>
          </a:solidFill>
          <a:latin typeface="+mn-lt"/>
          <a:ea typeface="ＭＳ Ｐゴシック" charset="0"/>
          <a:cs typeface="+mn-cs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rgbClr val="4F6228"/>
          </a:solidFill>
          <a:latin typeface="+mn-lt"/>
          <a:ea typeface="ＭＳ Ｐゴシック" charset="0"/>
          <a:cs typeface="+mn-cs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rgbClr val="4F6228"/>
          </a:solidFill>
          <a:latin typeface="+mn-lt"/>
          <a:ea typeface="ＭＳ Ｐゴシック" charset="0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1371600" y="1616423"/>
            <a:ext cx="6161876" cy="2936579"/>
          </a:xfrm>
        </p:spPr>
        <p:txBody>
          <a:bodyPr/>
          <a:lstStyle/>
          <a:p>
            <a:r>
              <a:rPr lang="en-US" altLang="en-US" dirty="0" smtClean="0">
                <a:solidFill>
                  <a:schemeClr val="tx1"/>
                </a:solidFill>
              </a:rPr>
              <a:t>Strategic Theme: </a:t>
            </a:r>
          </a:p>
          <a:p>
            <a:r>
              <a:rPr lang="en-US" altLang="en-US" dirty="0" smtClean="0">
                <a:solidFill>
                  <a:schemeClr val="tx1"/>
                </a:solidFill>
              </a:rPr>
              <a:t>Engage Parents and Community: </a:t>
            </a:r>
            <a:endParaRPr lang="en-US" altLang="en-US" sz="2000" dirty="0">
              <a:solidFill>
                <a:schemeClr val="tx1"/>
              </a:solidFill>
            </a:endParaRPr>
          </a:p>
          <a:p>
            <a:r>
              <a:rPr lang="en-US" altLang="en-US" sz="1800" dirty="0" smtClean="0">
                <a:solidFill>
                  <a:schemeClr val="tx1"/>
                </a:solidFill>
              </a:rPr>
              <a:t>Executive </a:t>
            </a:r>
            <a:r>
              <a:rPr lang="en-US" altLang="en-US" sz="1800" dirty="0">
                <a:solidFill>
                  <a:schemeClr val="tx1"/>
                </a:solidFill>
              </a:rPr>
              <a:t>Sponsor – </a:t>
            </a:r>
            <a:r>
              <a:rPr lang="en-US" altLang="en-US" sz="1800" dirty="0" smtClean="0">
                <a:solidFill>
                  <a:schemeClr val="tx1"/>
                </a:solidFill>
              </a:rPr>
              <a:t>Ms. Tahira Stalberte</a:t>
            </a:r>
            <a:endParaRPr lang="en-US" altLang="en-US" sz="1800" dirty="0">
              <a:solidFill>
                <a:schemeClr val="tx1"/>
              </a:solidFill>
            </a:endParaRPr>
          </a:p>
          <a:p>
            <a:r>
              <a:rPr lang="en-US" altLang="en-US" sz="1800" dirty="0">
                <a:solidFill>
                  <a:schemeClr val="tx1"/>
                </a:solidFill>
              </a:rPr>
              <a:t>Initiative Owner – </a:t>
            </a:r>
            <a:r>
              <a:rPr lang="en-US" altLang="en-US" sz="1800" dirty="0" smtClean="0">
                <a:solidFill>
                  <a:schemeClr val="tx1"/>
                </a:solidFill>
              </a:rPr>
              <a:t>Mr. Sam Basden</a:t>
            </a:r>
          </a:p>
          <a:p>
            <a:r>
              <a:rPr lang="en-US" altLang="en-US" sz="1800" dirty="0">
                <a:solidFill>
                  <a:schemeClr val="tx1"/>
                </a:solidFill>
              </a:rPr>
              <a:t>Strategic Plan 2017-2022</a:t>
            </a:r>
          </a:p>
          <a:p>
            <a:endParaRPr lang="en-US" altLang="en-US" sz="1800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78853" y="729464"/>
            <a:ext cx="8229600" cy="650985"/>
          </a:xfrm>
        </p:spPr>
        <p:txBody>
          <a:bodyPr>
            <a:noAutofit/>
          </a:bodyPr>
          <a:lstStyle/>
          <a:p>
            <a:r>
              <a:rPr lang="en-US" altLang="en-US" sz="3200" dirty="0" smtClean="0">
                <a:solidFill>
                  <a:srgbClr val="4D7021"/>
                </a:solidFill>
              </a:rPr>
              <a:t/>
            </a:r>
            <a:br>
              <a:rPr lang="en-US" altLang="en-US" sz="3200" dirty="0" smtClean="0">
                <a:solidFill>
                  <a:srgbClr val="4D7021"/>
                </a:solidFill>
              </a:rPr>
            </a:br>
            <a:r>
              <a:rPr lang="en-US" altLang="en-US" sz="3200" dirty="0" smtClean="0">
                <a:solidFill>
                  <a:srgbClr val="4D7021"/>
                </a:solidFill>
              </a:rPr>
              <a:t>Strategic </a:t>
            </a:r>
            <a:r>
              <a:rPr lang="en-US" altLang="en-US" sz="3200" dirty="0">
                <a:solidFill>
                  <a:srgbClr val="4D7021"/>
                </a:solidFill>
              </a:rPr>
              <a:t>Plan Update</a:t>
            </a:r>
            <a:br>
              <a:rPr lang="en-US" altLang="en-US" sz="3200" dirty="0">
                <a:solidFill>
                  <a:srgbClr val="4D7021"/>
                </a:solidFill>
              </a:rPr>
            </a:b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717927208"/>
      </p:ext>
    </p:extLst>
  </p:cSld>
  <p:clrMapOvr>
    <a:masterClrMapping/>
  </p:clrMapOvr>
  <p:transition advClick="0" advTm="10000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9425" y="1011236"/>
            <a:ext cx="8229600" cy="150813"/>
          </a:xfrm>
        </p:spPr>
        <p:txBody>
          <a:bodyPr>
            <a:noAutofit/>
          </a:bodyPr>
          <a:lstStyle/>
          <a:p>
            <a:r>
              <a:rPr lang="en-US" sz="3200" dirty="0">
                <a:solidFill>
                  <a:schemeClr val="accent3">
                    <a:lumMod val="50000"/>
                  </a:schemeClr>
                </a:solidFill>
              </a:rPr>
              <a:t>Strategic Initiative </a:t>
            </a:r>
            <a:br>
              <a:rPr lang="en-US" sz="3200" dirty="0">
                <a:solidFill>
                  <a:schemeClr val="accent3">
                    <a:lumMod val="50000"/>
                  </a:schemeClr>
                </a:solidFill>
              </a:rPr>
            </a:b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en-US" b="0" i="1" dirty="0" smtClean="0">
                <a:solidFill>
                  <a:schemeClr val="tx1"/>
                </a:solidFill>
              </a:rPr>
              <a:t>1a</a:t>
            </a:r>
            <a:r>
              <a:rPr lang="en-US" altLang="en-US" b="0" i="1" dirty="0">
                <a:solidFill>
                  <a:schemeClr val="tx1"/>
                </a:solidFill>
              </a:rPr>
              <a:t>. Develop business and community partnerships to support students and college and career readiness </a:t>
            </a:r>
            <a:r>
              <a:rPr lang="en-US" altLang="en-US" b="0" i="1" dirty="0" smtClean="0">
                <a:solidFill>
                  <a:schemeClr val="tx1"/>
                </a:solidFill>
              </a:rPr>
              <a:t>initiatives (Phase 1)</a:t>
            </a:r>
          </a:p>
          <a:p>
            <a:pPr marL="0" indent="0">
              <a:buNone/>
            </a:pPr>
            <a:r>
              <a:rPr lang="en-US" altLang="en-US" b="0" i="1" dirty="0" smtClean="0">
                <a:solidFill>
                  <a:schemeClr val="bg1">
                    <a:lumMod val="65000"/>
                  </a:schemeClr>
                </a:solidFill>
              </a:rPr>
              <a:t>2b. Design and implement a plan to improve and develop family organizations at school with low engagement (Phase 2)</a:t>
            </a:r>
            <a:endParaRPr lang="en-US" altLang="en-US" dirty="0">
              <a:solidFill>
                <a:schemeClr val="bg1">
                  <a:lumMod val="65000"/>
                </a:schemeClr>
              </a:solidFill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www.ucps.k12.nc.us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09332E-FB7C-47B6-B10C-412EEFC35FA7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8245739"/>
      </p:ext>
    </p:extLst>
  </p:cSld>
  <p:clrMapOvr>
    <a:masterClrMapping/>
  </p:clrMapOvr>
  <p:transition advClick="0" advTm="10000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8486"/>
            <a:ext cx="8229600" cy="857250"/>
          </a:xfrm>
        </p:spPr>
        <p:txBody>
          <a:bodyPr>
            <a:normAutofit/>
          </a:bodyPr>
          <a:lstStyle/>
          <a:p>
            <a:r>
              <a:rPr lang="en-US" sz="3200" dirty="0" smtClean="0">
                <a:solidFill>
                  <a:schemeClr val="accent3">
                    <a:lumMod val="50000"/>
                  </a:schemeClr>
                </a:solidFill>
              </a:rPr>
              <a:t>Previous STATE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94001"/>
            <a:ext cx="4038600" cy="3394472"/>
          </a:xfrm>
        </p:spPr>
        <p:txBody>
          <a:bodyPr/>
          <a:lstStyle/>
          <a:p>
            <a:r>
              <a:rPr lang="en-US" sz="1800" b="0" dirty="0" smtClean="0">
                <a:solidFill>
                  <a:schemeClr val="tx1"/>
                </a:solidFill>
              </a:rPr>
              <a:t>Undefined differences between vendors, sponsors, and partners</a:t>
            </a:r>
          </a:p>
          <a:p>
            <a:r>
              <a:rPr lang="en-US" sz="1800" b="0" dirty="0" smtClean="0">
                <a:solidFill>
                  <a:schemeClr val="tx1"/>
                </a:solidFill>
              </a:rPr>
              <a:t>Competition between schools for community/business resources</a:t>
            </a:r>
          </a:p>
          <a:p>
            <a:r>
              <a:rPr lang="en-US" sz="1800" b="0" dirty="0" smtClean="0">
                <a:solidFill>
                  <a:schemeClr val="tx1"/>
                </a:solidFill>
              </a:rPr>
              <a:t>Limited alignment between school-level partnership strategies and UCPS goals and priorities</a:t>
            </a:r>
          </a:p>
          <a:p>
            <a:r>
              <a:rPr lang="en-US" sz="1800" b="0" dirty="0" smtClean="0">
                <a:solidFill>
                  <a:schemeClr val="tx1"/>
                </a:solidFill>
              </a:rPr>
              <a:t>Limited monitoring of school-level partnership strategies by school leaders and district staff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www.ucps.k12.nc.us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09332E-FB7C-47B6-B10C-412EEFC35FA7}" type="slidenum">
              <a:rPr lang="en-US" smtClean="0"/>
              <a:pPr/>
              <a:t>3</a:t>
            </a:fld>
            <a:endParaRPr lang="en-US" dirty="0"/>
          </a:p>
        </p:txBody>
      </p:sp>
      <p:pic>
        <p:nvPicPr>
          <p:cNvPr id="8" name="Content Placeholder 7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87566" y="1455736"/>
            <a:ext cx="2850204" cy="28059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2234396"/>
      </p:ext>
    </p:extLst>
  </p:cSld>
  <p:clrMapOvr>
    <a:masterClrMapping/>
  </p:clrMapOvr>
  <p:transition advClick="0" advTm="10000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9425" y="528110"/>
            <a:ext cx="8229600" cy="857250"/>
          </a:xfrm>
        </p:spPr>
        <p:txBody>
          <a:bodyPr>
            <a:normAutofit/>
          </a:bodyPr>
          <a:lstStyle/>
          <a:p>
            <a:r>
              <a:rPr lang="en-US" sz="3200" dirty="0" smtClean="0">
                <a:solidFill>
                  <a:schemeClr val="accent3">
                    <a:lumMod val="50000"/>
                  </a:schemeClr>
                </a:solidFill>
              </a:rPr>
              <a:t>Desired STATE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84051"/>
            <a:ext cx="4038600" cy="3483212"/>
          </a:xfrm>
        </p:spPr>
        <p:txBody>
          <a:bodyPr/>
          <a:lstStyle/>
          <a:p>
            <a:r>
              <a:rPr lang="en-US" sz="1800" b="0" dirty="0" smtClean="0">
                <a:solidFill>
                  <a:schemeClr val="tx1"/>
                </a:solidFill>
              </a:rPr>
              <a:t>UCPS leadership will be able to articulate characteristics of community/business partnerships</a:t>
            </a:r>
          </a:p>
          <a:p>
            <a:r>
              <a:rPr lang="en-US" sz="1800" b="0" dirty="0" smtClean="0">
                <a:solidFill>
                  <a:schemeClr val="tx1"/>
                </a:solidFill>
              </a:rPr>
              <a:t>UCPS will have authentic partnerships across clusters, grade levels, and schools</a:t>
            </a:r>
          </a:p>
          <a:p>
            <a:r>
              <a:rPr lang="en-US" sz="1800" b="0" dirty="0" smtClean="0">
                <a:solidFill>
                  <a:schemeClr val="tx1"/>
                </a:solidFill>
              </a:rPr>
              <a:t>UCPS will use a digital tool to create and manage partnerships</a:t>
            </a:r>
          </a:p>
          <a:p>
            <a:r>
              <a:rPr lang="en-US" sz="1800" b="0" dirty="0" smtClean="0">
                <a:solidFill>
                  <a:schemeClr val="tx1"/>
                </a:solidFill>
              </a:rPr>
              <a:t>UCPS will increase partnerships as a result of effective management of needs and resources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www.ucps.k12.nc.us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09332E-FB7C-47B6-B10C-412EEFC35FA7}" type="slidenum">
              <a:rPr lang="en-US" smtClean="0"/>
              <a:pPr/>
              <a:t>4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54103" y="1185863"/>
            <a:ext cx="2908570" cy="27940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7336252"/>
      </p:ext>
    </p:extLst>
  </p:cSld>
  <p:clrMapOvr>
    <a:masterClrMapping/>
  </p:clrMapOvr>
  <p:transition advClick="0" advTm="10000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9425" y="418808"/>
            <a:ext cx="8229600" cy="743241"/>
          </a:xfrm>
        </p:spPr>
        <p:txBody>
          <a:bodyPr>
            <a:normAutofit/>
          </a:bodyPr>
          <a:lstStyle/>
          <a:p>
            <a:r>
              <a:rPr lang="en-US" sz="3200" dirty="0"/>
              <a:t>PERFORMANCE </a:t>
            </a:r>
            <a:r>
              <a:rPr lang="en-US" sz="3200" dirty="0" smtClean="0"/>
              <a:t>INDICATORS </a:t>
            </a:r>
            <a:r>
              <a:rPr lang="en-US" sz="1100" dirty="0" smtClean="0">
                <a:solidFill>
                  <a:srgbClr val="FF0000"/>
                </a:solidFill>
              </a:rPr>
              <a:t>from sec. VIII</a:t>
            </a:r>
            <a:endParaRPr lang="en-US" sz="1100" dirty="0">
              <a:solidFill>
                <a:srgbClr val="FF0000"/>
              </a:solidFill>
            </a:endParaRPr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57200" y="1202499"/>
            <a:ext cx="8229600" cy="3389376"/>
          </a:xfrm>
          <a:prstGeom prst="rect">
            <a:avLst/>
          </a:prstGeom>
        </p:spPr>
      </p:pic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www.ucps.k12.nc.us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09332E-FB7C-47B6-B10C-412EEFC35FA7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457200" y="1273854"/>
            <a:ext cx="8229600" cy="33878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3200" b="1" kern="1200">
                <a:solidFill>
                  <a:schemeClr val="bg1">
                    <a:lumMod val="50000"/>
                  </a:schemeClr>
                </a:solidFill>
                <a:latin typeface="+mn-lt"/>
                <a:ea typeface="ＭＳ Ｐゴシック" charset="0"/>
                <a:cs typeface="ＭＳ Ｐゴシック" charset="0"/>
              </a:defRPr>
            </a:lvl1pPr>
            <a:lvl2pPr marL="742950" indent="-28575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800" kern="1200">
                <a:solidFill>
                  <a:srgbClr val="4F6228"/>
                </a:solidFill>
                <a:latin typeface="+mn-lt"/>
                <a:ea typeface="ＭＳ Ｐゴシック" charset="0"/>
                <a:cs typeface="+mn-cs"/>
              </a:defRPr>
            </a:lvl2pPr>
            <a:lvl3pPr marL="11430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400" kern="1200">
                <a:solidFill>
                  <a:srgbClr val="4F6228"/>
                </a:solidFill>
                <a:latin typeface="+mn-lt"/>
                <a:ea typeface="ＭＳ Ｐゴシック" charset="0"/>
                <a:cs typeface="+mn-cs"/>
              </a:defRPr>
            </a:lvl3pPr>
            <a:lvl4pPr marL="16002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000" kern="1200">
                <a:solidFill>
                  <a:srgbClr val="4F6228"/>
                </a:solidFill>
                <a:latin typeface="+mn-lt"/>
                <a:ea typeface="ＭＳ Ｐゴシック" charset="0"/>
                <a:cs typeface="+mn-cs"/>
              </a:defRPr>
            </a:lvl4pPr>
            <a:lvl5pPr marL="20574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 kern="1200">
                <a:solidFill>
                  <a:srgbClr val="4F6228"/>
                </a:solidFill>
                <a:latin typeface="+mn-lt"/>
                <a:ea typeface="ＭＳ Ｐゴシック" charset="0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sz="2400" i="1" dirty="0">
              <a:solidFill>
                <a:srgbClr val="FF0000"/>
              </a:solidFill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8006381"/>
              </p:ext>
            </p:extLst>
          </p:nvPr>
        </p:nvGraphicFramePr>
        <p:xfrm>
          <a:off x="479425" y="957087"/>
          <a:ext cx="8229599" cy="3793939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274752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7890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0317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8105">
                <a:tc grid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886200" algn="l"/>
                        </a:tabLst>
                      </a:pPr>
                      <a:endParaRPr lang="en-US" sz="100" dirty="0">
                        <a:effectLst/>
                        <a:latin typeface="Garamond" panose="020204040303010108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2061">
                <a:tc grid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886200" algn="l"/>
                        </a:tabLst>
                      </a:pPr>
                      <a:r>
                        <a:rPr lang="en-US" sz="12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Year 1: 2017-2018</a:t>
                      </a:r>
                      <a:endParaRPr lang="en-US" sz="12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432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886200" algn="l"/>
                        </a:tabLst>
                      </a:pPr>
                      <a:r>
                        <a:rPr lang="en-US" sz="12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Performance Indicator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/>
                        <a:t>Measurement</a:t>
                      </a:r>
                      <a:r>
                        <a:rPr lang="en-US" sz="1200" b="0" baseline="0" dirty="0" smtClean="0"/>
                        <a:t> Method</a:t>
                      </a:r>
                      <a:endParaRPr lang="en-US" sz="1200" b="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Targeted</a:t>
                      </a:r>
                      <a:r>
                        <a:rPr lang="en-US" sz="1200" b="0" baseline="0" dirty="0" smtClean="0">
                          <a:solidFill>
                            <a:schemeClr val="tx1"/>
                          </a:solidFill>
                        </a:rPr>
                        <a:t> Achievement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53379">
                <a:tc>
                  <a:txBody>
                    <a:bodyPr/>
                    <a:lstStyle/>
                    <a:p>
                      <a:pPr marL="171450" marR="0" indent="-17145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i="1" spc="-25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UCPS Leadership</a:t>
                      </a:r>
                      <a:r>
                        <a:rPr lang="en-US" sz="1000" b="0" i="1" spc="-25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we be able to </a:t>
                      </a:r>
                      <a:r>
                        <a:rPr lang="en-US" sz="1000" b="1" i="1" spc="-25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define</a:t>
                      </a:r>
                      <a:r>
                        <a:rPr lang="en-US" sz="1000" b="0" i="1" spc="-25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partnerships, vendors, and sponsors</a:t>
                      </a:r>
                    </a:p>
                    <a:p>
                      <a:pPr marL="171450" marR="0" indent="-17145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i="1" spc="-25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UCPS Communications office  (C.O.) will research and identify a </a:t>
                      </a:r>
                      <a:r>
                        <a:rPr lang="en-US" sz="1000" b="1" i="1" spc="-25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digital partnership management tool</a:t>
                      </a:r>
                      <a:endParaRPr lang="en-US" sz="1000" b="1" i="1" spc="-25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000" i="1" dirty="0" smtClean="0">
                          <a:latin typeface="+mn-lt"/>
                        </a:rPr>
                        <a:t>Comprehensive </a:t>
                      </a:r>
                      <a:r>
                        <a:rPr lang="en-US" sz="1000" b="1" i="1" dirty="0" smtClean="0">
                          <a:latin typeface="+mn-lt"/>
                        </a:rPr>
                        <a:t>review</a:t>
                      </a:r>
                      <a:r>
                        <a:rPr lang="en-US" sz="1000" i="1" dirty="0" smtClean="0">
                          <a:latin typeface="+mn-lt"/>
                        </a:rPr>
                        <a:t> of all actual </a:t>
                      </a:r>
                      <a:r>
                        <a:rPr lang="en-US" sz="1000" i="1" baseline="0" dirty="0" smtClean="0">
                          <a:latin typeface="+mn-lt"/>
                        </a:rPr>
                        <a:t>partnerships (as opposed to vendors and sponsors) delivered to C.O.</a:t>
                      </a:r>
                    </a:p>
                    <a:p>
                      <a:pPr marL="171450" indent="-17145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000" i="1" baseline="0" dirty="0" smtClean="0">
                          <a:latin typeface="+mn-lt"/>
                        </a:rPr>
                        <a:t>Identification of </a:t>
                      </a:r>
                      <a:r>
                        <a:rPr lang="en-US" sz="1000" b="1" i="1" baseline="0" dirty="0" smtClean="0">
                          <a:latin typeface="+mn-lt"/>
                        </a:rPr>
                        <a:t>training</a:t>
                      </a:r>
                      <a:r>
                        <a:rPr lang="en-US" sz="1000" i="1" baseline="0" dirty="0" smtClean="0">
                          <a:latin typeface="+mn-lt"/>
                        </a:rPr>
                        <a:t> needs and potential sources</a:t>
                      </a:r>
                    </a:p>
                    <a:p>
                      <a:pPr marL="171450" indent="-17145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000" i="1" baseline="0" dirty="0" smtClean="0">
                          <a:latin typeface="+mn-lt"/>
                        </a:rPr>
                        <a:t>Development of </a:t>
                      </a:r>
                      <a:r>
                        <a:rPr lang="en-US" sz="1000" b="1" i="1" baseline="0" dirty="0" smtClean="0">
                          <a:latin typeface="+mn-lt"/>
                        </a:rPr>
                        <a:t>criteria</a:t>
                      </a:r>
                      <a:r>
                        <a:rPr lang="en-US" sz="1000" i="1" baseline="0" dirty="0" smtClean="0">
                          <a:latin typeface="+mn-lt"/>
                        </a:rPr>
                        <a:t> for digital tool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i="1" dirty="0" smtClean="0">
                          <a:solidFill>
                            <a:schemeClr val="tx1"/>
                          </a:solidFill>
                          <a:latin typeface="+mn-lt"/>
                        </a:rPr>
                        <a:t>UCPS schools and departments will correctly </a:t>
                      </a:r>
                      <a:r>
                        <a:rPr lang="en-US" sz="1000" b="1" i="1" dirty="0" smtClean="0">
                          <a:solidFill>
                            <a:schemeClr val="tx1"/>
                          </a:solidFill>
                          <a:latin typeface="+mn-lt"/>
                        </a:rPr>
                        <a:t>identify</a:t>
                      </a:r>
                      <a:r>
                        <a:rPr lang="en-US" sz="1000" b="1" i="1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 existing</a:t>
                      </a:r>
                      <a:r>
                        <a:rPr lang="en-US" sz="1000" b="0" i="1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 partnerships</a:t>
                      </a:r>
                    </a:p>
                    <a:p>
                      <a:pPr marL="171450" indent="-17145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i="1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Identification of training </a:t>
                      </a:r>
                      <a:r>
                        <a:rPr lang="en-US" sz="1000" b="1" i="1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resource </a:t>
                      </a:r>
                    </a:p>
                    <a:p>
                      <a:pPr marL="171450" indent="-17145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000" b="1" i="1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Selection and purchase</a:t>
                      </a:r>
                      <a:r>
                        <a:rPr lang="en-US" sz="1000" b="0" i="1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 of digital tool</a:t>
                      </a:r>
                    </a:p>
                    <a:p>
                      <a:pPr marL="171450" indent="-17145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000" b="1" i="1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Training</a:t>
                      </a:r>
                      <a:r>
                        <a:rPr lang="en-US" sz="1000" b="0" i="1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 on partnerships and digital tool prior to start of Year 2: 2018-2019</a:t>
                      </a:r>
                      <a:endParaRPr lang="en-US" sz="1000" b="0" i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7275">
                <a:tc grid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spc="-25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Year</a:t>
                      </a:r>
                      <a:r>
                        <a:rPr lang="en-US" sz="1200" spc="-25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2: 2018-2019</a:t>
                      </a:r>
                      <a:endParaRPr lang="en-US" sz="1200" spc="-25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74325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3886200" algn="l"/>
                        </a:tabLst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Performance Indicator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Measurement Method</a:t>
                      </a: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Targeted Achievement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11149">
                <a:tc>
                  <a:txBody>
                    <a:bodyPr/>
                    <a:lstStyle/>
                    <a:p>
                      <a:pPr marL="171450" marR="0" indent="-17145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i="1" spc="-25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C.O. will begin to </a:t>
                      </a:r>
                      <a:r>
                        <a:rPr lang="en-US" sz="1000" b="1" i="1" spc="-25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manage </a:t>
                      </a:r>
                      <a:r>
                        <a:rPr lang="en-US" sz="1000" b="0" i="1" spc="-25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all partnerships</a:t>
                      </a:r>
                      <a:r>
                        <a:rPr lang="en-US" sz="1000" b="0" i="1" spc="-25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via digital tool</a:t>
                      </a:r>
                    </a:p>
                    <a:p>
                      <a:pPr marL="171450" marR="0" indent="-17145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i="1" spc="-25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C.O. will begin to </a:t>
                      </a:r>
                      <a:r>
                        <a:rPr lang="en-US" sz="1000" b="1" i="1" spc="-25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measure and expand </a:t>
                      </a:r>
                      <a:r>
                        <a:rPr lang="en-US" sz="1000" b="0" i="1" spc="-25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partnerships via digital tool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000" i="1" dirty="0" smtClean="0"/>
                        <a:t>Digital tool will provide </a:t>
                      </a:r>
                      <a:r>
                        <a:rPr lang="en-US" sz="1000" b="1" i="1" dirty="0" smtClean="0"/>
                        <a:t>processes</a:t>
                      </a:r>
                      <a:r>
                        <a:rPr lang="en-US" sz="1000" i="1" dirty="0" smtClean="0"/>
                        <a:t> to allow</a:t>
                      </a:r>
                      <a:r>
                        <a:rPr lang="en-US" sz="1000" i="1" baseline="0" dirty="0" smtClean="0"/>
                        <a:t> C.O. to</a:t>
                      </a:r>
                      <a:r>
                        <a:rPr lang="en-US" sz="1000" i="1" dirty="0" smtClean="0"/>
                        <a:t> manage and generate school</a:t>
                      </a:r>
                      <a:r>
                        <a:rPr lang="en-US" sz="1000" i="1" baseline="0" dirty="0" smtClean="0"/>
                        <a:t> and departmental partnerships</a:t>
                      </a:r>
                    </a:p>
                    <a:p>
                      <a:pPr marL="171450" indent="-17145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000" i="1" baseline="0" dirty="0" smtClean="0"/>
                        <a:t>Digital tool will generate </a:t>
                      </a:r>
                      <a:r>
                        <a:rPr lang="en-US" sz="1000" b="1" i="1" baseline="0" dirty="0" smtClean="0"/>
                        <a:t>metrics</a:t>
                      </a:r>
                      <a:r>
                        <a:rPr lang="en-US" sz="1000" i="1" baseline="0" dirty="0" smtClean="0"/>
                        <a:t> to measure and quantify partnerships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i="1" baseline="0" dirty="0" smtClean="0">
                          <a:solidFill>
                            <a:schemeClr val="tx1"/>
                          </a:solidFill>
                        </a:rPr>
                        <a:t>C.O. will </a:t>
                      </a:r>
                      <a:r>
                        <a:rPr lang="en-US" sz="1000" b="1" i="1" baseline="0" dirty="0" smtClean="0">
                          <a:solidFill>
                            <a:schemeClr val="tx1"/>
                          </a:solidFill>
                        </a:rPr>
                        <a:t>manage</a:t>
                      </a:r>
                      <a:r>
                        <a:rPr lang="en-US" sz="1000" b="0" i="1" baseline="0" dirty="0" smtClean="0">
                          <a:solidFill>
                            <a:schemeClr val="tx1"/>
                          </a:solidFill>
                        </a:rPr>
                        <a:t> a comprehensive list of all UCPS partnerships</a:t>
                      </a:r>
                    </a:p>
                    <a:p>
                      <a:pPr marL="171450" indent="-17145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i="1" baseline="0" dirty="0" smtClean="0">
                          <a:solidFill>
                            <a:schemeClr val="tx1"/>
                          </a:solidFill>
                        </a:rPr>
                        <a:t>UCPS will realize an </a:t>
                      </a:r>
                      <a:r>
                        <a:rPr lang="en-US" sz="1000" b="1" i="1" baseline="0" dirty="0" smtClean="0">
                          <a:solidFill>
                            <a:schemeClr val="tx1"/>
                          </a:solidFill>
                        </a:rPr>
                        <a:t>increase</a:t>
                      </a:r>
                      <a:r>
                        <a:rPr lang="en-US" sz="1000" b="0" i="1" baseline="0" dirty="0" smtClean="0">
                          <a:solidFill>
                            <a:schemeClr val="tx1"/>
                          </a:solidFill>
                        </a:rPr>
                        <a:t> in effective, targeted partnerships in schools and departments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74325">
                <a:tc grid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spc="-25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Year</a:t>
                      </a:r>
                      <a:r>
                        <a:rPr lang="en-US" sz="1200" b="1" spc="-25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3: 2019-2020</a:t>
                      </a:r>
                      <a:endParaRPr lang="en-US" sz="1200" b="1" spc="-25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74325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3886200" algn="l"/>
                        </a:tabLst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Performance Indicator</a:t>
                      </a: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Measurement Method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Targeted Achievement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928578">
                <a:tc>
                  <a:txBody>
                    <a:bodyPr/>
                    <a:lstStyle/>
                    <a:p>
                      <a:pPr marL="171450" marR="0" indent="-17145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i="1" spc="-25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C.O. will use metrics from year 2 to </a:t>
                      </a:r>
                      <a:r>
                        <a:rPr lang="en-US" sz="1000" b="1" i="1" spc="-25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recruit</a:t>
                      </a:r>
                      <a:r>
                        <a:rPr lang="en-US" sz="1000" b="1" i="1" spc="-25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and retain </a:t>
                      </a:r>
                      <a:r>
                        <a:rPr lang="en-US" sz="1000" b="0" i="1" spc="-25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partnerships </a:t>
                      </a:r>
                      <a:endParaRPr lang="en-US" sz="1000" b="0" i="1" spc="-25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171450" marR="0" indent="-17145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i="1" spc="-25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Digital</a:t>
                      </a:r>
                      <a:r>
                        <a:rPr lang="en-US" sz="1000" b="0" i="1" spc="-25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tool will become </a:t>
                      </a:r>
                      <a:r>
                        <a:rPr lang="en-US" sz="1000" b="1" i="1" spc="-25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standard operating procedure </a:t>
                      </a:r>
                      <a:r>
                        <a:rPr lang="en-US" sz="1000" b="0" i="1" spc="-25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for all UCPS partnerships</a:t>
                      </a:r>
                      <a:endParaRPr lang="en-US" sz="1000" b="0" i="1" spc="-25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171450" marR="0" indent="-17145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i="1" spc="-25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UCPS will provide regular</a:t>
                      </a:r>
                      <a:r>
                        <a:rPr lang="en-US" sz="1000" b="0" i="1" spc="-25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b="1" i="1" spc="-25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training</a:t>
                      </a:r>
                      <a:r>
                        <a:rPr lang="en-US" sz="1000" b="0" i="1" spc="-25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on terminology and use of digital tool</a:t>
                      </a:r>
                      <a:endParaRPr lang="en-US" sz="1000" b="0" i="1" spc="-25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i="1" dirty="0" smtClean="0">
                          <a:solidFill>
                            <a:schemeClr val="tx1"/>
                          </a:solidFill>
                          <a:latin typeface="+mn-lt"/>
                        </a:rPr>
                        <a:t>Digital tool will provide metrics to C.O. on </a:t>
                      </a:r>
                      <a:r>
                        <a:rPr lang="en-US" sz="1000" b="1" i="1" dirty="0" smtClean="0">
                          <a:solidFill>
                            <a:schemeClr val="tx1"/>
                          </a:solidFill>
                          <a:latin typeface="+mn-lt"/>
                        </a:rPr>
                        <a:t>volume and nature</a:t>
                      </a:r>
                      <a:r>
                        <a:rPr lang="en-US" sz="1000" b="0" i="1" dirty="0" smtClean="0">
                          <a:solidFill>
                            <a:schemeClr val="tx1"/>
                          </a:solidFill>
                          <a:latin typeface="+mn-lt"/>
                        </a:rPr>
                        <a:t> of</a:t>
                      </a:r>
                      <a:r>
                        <a:rPr lang="en-US" sz="1000" b="0" i="1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 all partnerships</a:t>
                      </a:r>
                    </a:p>
                    <a:p>
                      <a:pPr marL="171450" indent="-17145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i="1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C.O. will </a:t>
                      </a:r>
                      <a:r>
                        <a:rPr lang="en-US" sz="1000" b="1" i="1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document</a:t>
                      </a:r>
                      <a:r>
                        <a:rPr lang="en-US" sz="1000" b="0" i="1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 training opportunities for new staff as needed</a:t>
                      </a:r>
                      <a:endParaRPr lang="en-US" sz="1000" b="0" i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000" b="1" i="1" baseline="0" dirty="0" smtClean="0">
                          <a:solidFill>
                            <a:schemeClr val="tx1"/>
                          </a:solidFill>
                        </a:rPr>
                        <a:t>UCPS will continue to realize an increase in effective, targeted partnerships in schools and departments</a:t>
                      </a:r>
                    </a:p>
                    <a:p>
                      <a:pPr marL="171450" indent="-17145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endParaRPr lang="en-US" sz="1000" b="0" i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01702062"/>
      </p:ext>
    </p:extLst>
  </p:cSld>
  <p:clrMapOvr>
    <a:masterClrMapping/>
  </p:clrMapOvr>
  <p:transition advClick="0" advTm="10000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50733"/>
            <a:ext cx="8229600" cy="857250"/>
          </a:xfrm>
        </p:spPr>
        <p:txBody>
          <a:bodyPr>
            <a:normAutofit/>
          </a:bodyPr>
          <a:lstStyle/>
          <a:p>
            <a:r>
              <a:rPr lang="en-US" sz="3200" dirty="0" smtClean="0"/>
              <a:t>Status</a:t>
            </a:r>
            <a:endParaRPr lang="en-US" sz="3200" dirty="0"/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E91C66E3-9FD7-A442-A191-D97F46A6736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0747737"/>
              </p:ext>
            </p:extLst>
          </p:nvPr>
        </p:nvGraphicFramePr>
        <p:xfrm>
          <a:off x="457200" y="974162"/>
          <a:ext cx="8229600" cy="3796471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6741268">
                  <a:extLst>
                    <a:ext uri="{9D8B030D-6E8A-4147-A177-3AD203B41FA5}">
                      <a16:colId xmlns:a16="http://schemas.microsoft.com/office/drawing/2014/main" val="420985210"/>
                    </a:ext>
                  </a:extLst>
                </a:gridCol>
                <a:gridCol w="1488332">
                  <a:extLst>
                    <a:ext uri="{9D8B030D-6E8A-4147-A177-3AD203B41FA5}">
                      <a16:colId xmlns:a16="http://schemas.microsoft.com/office/drawing/2014/main" val="4266334337"/>
                    </a:ext>
                  </a:extLst>
                </a:gridCol>
              </a:tblGrid>
              <a:tr h="349305">
                <a:tc>
                  <a:txBody>
                    <a:bodyPr/>
                    <a:lstStyle/>
                    <a:p>
                      <a:r>
                        <a:rPr lang="en-US" dirty="0"/>
                        <a:t>Milestone Deliverable or Activity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Progress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11232523"/>
                  </a:ext>
                </a:extLst>
              </a:tr>
              <a:tr h="611284">
                <a:tc>
                  <a:txBody>
                    <a:bodyPr/>
                    <a:lstStyle/>
                    <a:p>
                      <a:endParaRPr lang="en-US" sz="1100" b="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Identify</a:t>
                      </a:r>
                      <a:r>
                        <a:rPr lang="en-US" b="0" baseline="0" dirty="0" smtClean="0">
                          <a:solidFill>
                            <a:schemeClr val="tx1"/>
                          </a:solidFill>
                        </a:rPr>
                        <a:t> a Training Resource on Partnership Practices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43853061"/>
                  </a:ext>
                </a:extLst>
              </a:tr>
              <a:tr h="555341">
                <a:tc>
                  <a:txBody>
                    <a:bodyPr/>
                    <a:lstStyle/>
                    <a:p>
                      <a:endParaRPr lang="en-US" sz="1100" b="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Train</a:t>
                      </a:r>
                      <a:r>
                        <a:rPr lang="en-US" b="0" baseline="0" dirty="0" smtClean="0">
                          <a:solidFill>
                            <a:schemeClr val="tx1"/>
                          </a:solidFill>
                        </a:rPr>
                        <a:t> UCPS Leadership on Partnership Practices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18713758"/>
                  </a:ext>
                </a:extLst>
              </a:tr>
              <a:tr h="569267">
                <a:tc>
                  <a:txBody>
                    <a:bodyPr/>
                    <a:lstStyle/>
                    <a:p>
                      <a:endParaRPr lang="en-US" sz="1100" b="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Identify a Digital Tool to Manage UCPS Partnerships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92507144"/>
                  </a:ext>
                </a:extLst>
              </a:tr>
              <a:tr h="555341">
                <a:tc>
                  <a:txBody>
                    <a:bodyPr/>
                    <a:lstStyle/>
                    <a:p>
                      <a:endParaRPr lang="en-US" sz="1100" b="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Install Digital Tool</a:t>
                      </a:r>
                      <a:r>
                        <a:rPr lang="en-US" b="0" baseline="0" dirty="0" smtClean="0">
                          <a:solidFill>
                            <a:schemeClr val="tx1"/>
                          </a:solidFill>
                        </a:rPr>
                        <a:t> on UCPS Website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52270224"/>
                  </a:ext>
                </a:extLst>
              </a:tr>
              <a:tr h="555341">
                <a:tc>
                  <a:txBody>
                    <a:bodyPr/>
                    <a:lstStyle/>
                    <a:p>
                      <a:endParaRPr lang="en-US" sz="1100" b="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18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Train UCPS Leadership</a:t>
                      </a:r>
                      <a:r>
                        <a:rPr lang="en-US" sz="1800" b="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on use of Digital Tool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55341">
                <a:tc>
                  <a:txBody>
                    <a:bodyPr/>
                    <a:lstStyle/>
                    <a:p>
                      <a:endParaRPr lang="en-US" sz="1100" b="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Manage and</a:t>
                      </a:r>
                      <a:r>
                        <a:rPr lang="en-US" b="0" baseline="0" dirty="0" smtClean="0">
                          <a:solidFill>
                            <a:schemeClr val="tx1"/>
                          </a:solidFill>
                        </a:rPr>
                        <a:t> Measure </a:t>
                      </a:r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UCPS Partnerships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4577146"/>
            <a:ext cx="2133600" cy="274637"/>
          </a:xfrm>
        </p:spPr>
        <p:txBody>
          <a:bodyPr/>
          <a:lstStyle/>
          <a:p>
            <a:fld id="{CCAA5368-009B-447E-8D84-A3C3B5DA5F2D}" type="slidenum">
              <a:rPr lang="en-US" altLang="en-US" smtClean="0"/>
              <a:pPr/>
              <a:t>6</a:t>
            </a:fld>
            <a:endParaRPr lang="en-US" altLang="en-US" dirty="0"/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F922C82E-E4FD-7B41-819F-65779DAABD10}"/>
              </a:ext>
            </a:extLst>
          </p:cNvPr>
          <p:cNvSpPr/>
          <p:nvPr/>
        </p:nvSpPr>
        <p:spPr>
          <a:xfrm>
            <a:off x="3060070" y="641236"/>
            <a:ext cx="298765" cy="280657"/>
          </a:xfrm>
          <a:prstGeom prst="ellipse">
            <a:avLst/>
          </a:prstGeom>
          <a:solidFill>
            <a:srgbClr val="00B05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CDDCD20D-55C7-984E-B64F-E16CEB90AE55}"/>
              </a:ext>
            </a:extLst>
          </p:cNvPr>
          <p:cNvSpPr txBox="1"/>
          <p:nvPr/>
        </p:nvSpPr>
        <p:spPr>
          <a:xfrm>
            <a:off x="3381060" y="616785"/>
            <a:ext cx="132180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Completed</a:t>
            </a:r>
            <a:endParaRPr lang="en-US" dirty="0"/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39C3C81B-5913-3842-831C-018D93E41F18}"/>
              </a:ext>
            </a:extLst>
          </p:cNvPr>
          <p:cNvSpPr/>
          <p:nvPr/>
        </p:nvSpPr>
        <p:spPr>
          <a:xfrm>
            <a:off x="4813428" y="647024"/>
            <a:ext cx="298765" cy="280657"/>
          </a:xfrm>
          <a:prstGeom prst="ellipse">
            <a:avLst/>
          </a:prstGeom>
          <a:solidFill>
            <a:srgbClr val="FFFF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11E1FD54-7AF8-1C47-9EE1-ABEE72695185}"/>
              </a:ext>
            </a:extLst>
          </p:cNvPr>
          <p:cNvSpPr txBox="1"/>
          <p:nvPr/>
        </p:nvSpPr>
        <p:spPr>
          <a:xfrm>
            <a:off x="5127147" y="612288"/>
            <a:ext cx="132180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In progress</a:t>
            </a:r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F41DDC12-2F3F-5D41-8940-37D94E32E164}"/>
              </a:ext>
            </a:extLst>
          </p:cNvPr>
          <p:cNvSpPr/>
          <p:nvPr/>
        </p:nvSpPr>
        <p:spPr>
          <a:xfrm>
            <a:off x="6762672" y="626477"/>
            <a:ext cx="298765" cy="280657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DF82FCFB-4CCA-4045-A510-8A79CF240265}"/>
              </a:ext>
            </a:extLst>
          </p:cNvPr>
          <p:cNvSpPr txBox="1"/>
          <p:nvPr/>
        </p:nvSpPr>
        <p:spPr>
          <a:xfrm>
            <a:off x="7158275" y="597529"/>
            <a:ext cx="152852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Not yet started</a:t>
            </a:r>
            <a:endParaRPr lang="en-US" dirty="0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F922C82E-E4FD-7B41-819F-65779DAABD10}"/>
              </a:ext>
            </a:extLst>
          </p:cNvPr>
          <p:cNvSpPr/>
          <p:nvPr/>
        </p:nvSpPr>
        <p:spPr>
          <a:xfrm>
            <a:off x="7773150" y="1513465"/>
            <a:ext cx="298765" cy="280657"/>
          </a:xfrm>
          <a:prstGeom prst="ellipse">
            <a:avLst/>
          </a:prstGeom>
          <a:solidFill>
            <a:srgbClr val="00B05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F41DDC12-2F3F-5D41-8940-37D94E32E164}"/>
              </a:ext>
            </a:extLst>
          </p:cNvPr>
          <p:cNvSpPr/>
          <p:nvPr/>
        </p:nvSpPr>
        <p:spPr>
          <a:xfrm>
            <a:off x="7773153" y="2125536"/>
            <a:ext cx="298765" cy="280657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F922C82E-E4FD-7B41-819F-65779DAABD10}"/>
              </a:ext>
            </a:extLst>
          </p:cNvPr>
          <p:cNvSpPr/>
          <p:nvPr/>
        </p:nvSpPr>
        <p:spPr>
          <a:xfrm>
            <a:off x="7772842" y="2685684"/>
            <a:ext cx="298765" cy="280657"/>
          </a:xfrm>
          <a:prstGeom prst="ellipse">
            <a:avLst/>
          </a:prstGeom>
          <a:solidFill>
            <a:srgbClr val="00B05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F41DDC12-2F3F-5D41-8940-37D94E32E164}"/>
              </a:ext>
            </a:extLst>
          </p:cNvPr>
          <p:cNvSpPr/>
          <p:nvPr/>
        </p:nvSpPr>
        <p:spPr>
          <a:xfrm>
            <a:off x="7783489" y="3785449"/>
            <a:ext cx="298765" cy="280657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F41DDC12-2F3F-5D41-8940-37D94E32E164}"/>
              </a:ext>
            </a:extLst>
          </p:cNvPr>
          <p:cNvSpPr/>
          <p:nvPr/>
        </p:nvSpPr>
        <p:spPr>
          <a:xfrm>
            <a:off x="7783488" y="4353388"/>
            <a:ext cx="298765" cy="280657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39C3C81B-5913-3842-831C-018D93E41F18}"/>
              </a:ext>
            </a:extLst>
          </p:cNvPr>
          <p:cNvSpPr/>
          <p:nvPr/>
        </p:nvSpPr>
        <p:spPr>
          <a:xfrm>
            <a:off x="7767550" y="3211012"/>
            <a:ext cx="298765" cy="280657"/>
          </a:xfrm>
          <a:prstGeom prst="ellipse">
            <a:avLst/>
          </a:prstGeom>
          <a:solidFill>
            <a:srgbClr val="FFFF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3014875"/>
      </p:ext>
    </p:extLst>
  </p:cSld>
  <p:clrMapOvr>
    <a:masterClrMapping/>
  </p:clrMapOvr>
  <p:transition advClick="0" advTm="10000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9425" y="637129"/>
            <a:ext cx="8229600" cy="707923"/>
          </a:xfrm>
        </p:spPr>
        <p:txBody>
          <a:bodyPr>
            <a:normAutofit/>
          </a:bodyPr>
          <a:lstStyle/>
          <a:p>
            <a:r>
              <a:rPr lang="en-US" dirty="0" smtClean="0"/>
              <a:t>Engage Parents and Community</a:t>
            </a:r>
            <a:r>
              <a:rPr lang="en-US" altLang="en-US" dirty="0">
                <a:solidFill>
                  <a:schemeClr val="tx1"/>
                </a:solidFill>
              </a:rPr>
              <a:t/>
            </a:r>
            <a:br>
              <a:rPr lang="en-US" altLang="en-US" dirty="0">
                <a:solidFill>
                  <a:schemeClr val="tx1"/>
                </a:solidFill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>
              <a:solidFill>
                <a:schemeClr val="accent3">
                  <a:lumMod val="50000"/>
                </a:schemeClr>
              </a:solidFill>
            </a:endParaRPr>
          </a:p>
          <a:p>
            <a:pPr marL="0" indent="0">
              <a:buNone/>
            </a:pPr>
            <a:endParaRPr lang="en-US" dirty="0">
              <a:solidFill>
                <a:schemeClr val="accent3">
                  <a:lumMod val="50000"/>
                </a:schemeClr>
              </a:solidFill>
            </a:endParaRPr>
          </a:p>
          <a:p>
            <a:pPr marL="0" indent="0" algn="ctr">
              <a:buNone/>
            </a:pPr>
            <a:r>
              <a:rPr lang="en-US" dirty="0" smtClean="0">
                <a:solidFill>
                  <a:schemeClr val="tx1"/>
                </a:solidFill>
              </a:rPr>
              <a:t>QUESTIONS</a:t>
            </a:r>
            <a:r>
              <a:rPr lang="en-US" dirty="0">
                <a:solidFill>
                  <a:schemeClr val="tx1"/>
                </a:solidFill>
              </a:rPr>
              <a:t>?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www.ucps.k12.nc.us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09332E-FB7C-47B6-B10C-412EEFC35FA7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217990"/>
      </p:ext>
    </p:extLst>
  </p:cSld>
  <p:clrMapOvr>
    <a:masterClrMapping/>
  </p:clrMapOvr>
  <p:transition advClick="0" advTm="10000"/>
</p:sld>
</file>

<file path=ppt/theme/theme1.xml><?xml version="1.0" encoding="utf-8"?>
<a:theme xmlns:a="http://schemas.openxmlformats.org/drawingml/2006/main" name="UCPS PowerPoint Template 2015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sential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UCPS PowerPoint Template 2015</Template>
  <TotalTime>15832</TotalTime>
  <Words>511</Words>
  <Application>Microsoft Office PowerPoint</Application>
  <PresentationFormat>On-screen Show (16:9)</PresentationFormat>
  <Paragraphs>87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ＭＳ Ｐゴシック</vt:lpstr>
      <vt:lpstr>Arial</vt:lpstr>
      <vt:lpstr>Arial Black</vt:lpstr>
      <vt:lpstr>Calibri</vt:lpstr>
      <vt:lpstr>Garamond</vt:lpstr>
      <vt:lpstr>Times New Roman</vt:lpstr>
      <vt:lpstr>UCPS PowerPoint Template 2015</vt:lpstr>
      <vt:lpstr> Strategic Plan Update </vt:lpstr>
      <vt:lpstr>Strategic Initiative  </vt:lpstr>
      <vt:lpstr>Previous STATE</vt:lpstr>
      <vt:lpstr>Desired STATE</vt:lpstr>
      <vt:lpstr>PERFORMANCE INDICATORS from sec. VIII</vt:lpstr>
      <vt:lpstr>Status</vt:lpstr>
      <vt:lpstr>Engage Parents and Community </vt:lpstr>
    </vt:vector>
  </TitlesOfParts>
  <Company>Union County Public Schools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UCPS Website Focus Group  June 3, 2015</dc:title>
  <dc:creator>Tahira Stalberte</dc:creator>
  <cp:lastModifiedBy>Michele Morris</cp:lastModifiedBy>
  <cp:revision>60</cp:revision>
  <cp:lastPrinted>2018-04-09T14:54:29Z</cp:lastPrinted>
  <dcterms:created xsi:type="dcterms:W3CDTF">2015-06-02T13:19:10Z</dcterms:created>
  <dcterms:modified xsi:type="dcterms:W3CDTF">2019-01-09T21:02:36Z</dcterms:modified>
</cp:coreProperties>
</file>